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83" r:id="rId4"/>
    <p:sldId id="284" r:id="rId5"/>
    <p:sldId id="259" r:id="rId6"/>
    <p:sldId id="265" r:id="rId7"/>
    <p:sldId id="261" r:id="rId8"/>
    <p:sldId id="264" r:id="rId9"/>
    <p:sldId id="260" r:id="rId10"/>
    <p:sldId id="274" r:id="rId11"/>
    <p:sldId id="285" r:id="rId12"/>
    <p:sldId id="262" r:id="rId13"/>
    <p:sldId id="282" r:id="rId14"/>
    <p:sldId id="271" r:id="rId15"/>
    <p:sldId id="281" r:id="rId16"/>
    <p:sldId id="279" r:id="rId17"/>
    <p:sldId id="280" r:id="rId18"/>
    <p:sldId id="278" r:id="rId19"/>
    <p:sldId id="277" r:id="rId20"/>
    <p:sldId id="276" r:id="rId21"/>
    <p:sldId id="267" r:id="rId22"/>
    <p:sldId id="268" r:id="rId23"/>
    <p:sldId id="269" r:id="rId24"/>
    <p:sldId id="270" r:id="rId25"/>
    <p:sldId id="275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916832"/>
            <a:ext cx="7772400" cy="211566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Целеполагание. Методы, приёмы и формы преподавания предметного содержания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4221088"/>
            <a:ext cx="7854696" cy="1752600"/>
          </a:xfrm>
        </p:spPr>
        <p:txBody>
          <a:bodyPr>
            <a:normAutofit/>
          </a:bodyPr>
          <a:lstStyle/>
          <a:p>
            <a:r>
              <a:rPr lang="ru-RU" sz="3600" b="1" dirty="0" err="1" smtClean="0"/>
              <a:t>Алдатова</a:t>
            </a:r>
            <a:r>
              <a:rPr lang="ru-RU" sz="3600" b="1" dirty="0" smtClean="0"/>
              <a:t> Ф.Г., </a:t>
            </a:r>
          </a:p>
          <a:p>
            <a:r>
              <a:rPr lang="ru-RU" sz="3600" b="1" dirty="0" smtClean="0"/>
              <a:t>учитель изоискусства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252513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91264" cy="756002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Урок – выставка рисунка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pic>
        <p:nvPicPr>
          <p:cNvPr id="7170" name="Picture 2" descr="C:\Users\Алдатова Фатима\Desktop\ИЗО\Подготовка выставка 9 мая\S730097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0" b="30838"/>
          <a:stretch/>
        </p:blipFill>
        <p:spPr bwMode="auto">
          <a:xfrm>
            <a:off x="103979" y="980728"/>
            <a:ext cx="8741163" cy="346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Алдатова Фатима\Desktop\ИЗО\Подготовка выставка 9 мая\S730098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9" b="43636"/>
          <a:stretch/>
        </p:blipFill>
        <p:spPr bwMode="auto">
          <a:xfrm>
            <a:off x="66257" y="4640108"/>
            <a:ext cx="8798745" cy="209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6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673" y="620688"/>
            <a:ext cx="8640960" cy="683994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</a:rPr>
              <a:t>Урок – творческая мастерская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2665" y="1412908"/>
            <a:ext cx="87849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Формирует понятие о том, что современный успешный человек – это гармоничная личность. В творческих мастерских ученик не получает готовых знаний, он их добывает сам. Я обращаюсь к личному опыту учащихся. Цель мастерской – подтолкнуть к поиску, раскрепостить, побудить к общению и творчеству</a:t>
            </a:r>
            <a:r>
              <a:rPr lang="ru-RU" sz="2000" b="1" dirty="0" smtClean="0"/>
              <a:t>. </a:t>
            </a:r>
            <a:endParaRPr lang="ru-RU" sz="20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38" y="3044124"/>
            <a:ext cx="3889375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153" y="3212976"/>
            <a:ext cx="4430394" cy="249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4471" y="6039173"/>
            <a:ext cx="82288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ТВОРЧЕСКАЯ МАСТЕРСКАЯ </a:t>
            </a:r>
            <a:r>
              <a:rPr lang="ru-RU" b="1" dirty="0" smtClean="0"/>
              <a:t>  «Бумажные цветы в декоре интерьера»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4208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05064"/>
            <a:ext cx="8496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имеет </a:t>
            </a:r>
            <a:r>
              <a:rPr lang="ru-RU" sz="2400" dirty="0"/>
              <a:t>огромное значение </a:t>
            </a:r>
            <a:endParaRPr lang="ru-RU" sz="2400" dirty="0" smtClean="0"/>
          </a:p>
          <a:p>
            <a:r>
              <a:rPr lang="ru-RU" sz="2400" dirty="0" smtClean="0"/>
              <a:t>в </a:t>
            </a:r>
            <a:r>
              <a:rPr lang="ru-RU" sz="2400" dirty="0"/>
              <a:t>художественном воспитании обучающихся, является средством активизации развития их творческого потенциала, формирования и совершенствования навыков совместной работы, развития потребности в общении и интереса к изобразительной деятельности.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7"/>
          <a:stretch/>
        </p:blipFill>
        <p:spPr bwMode="auto">
          <a:xfrm>
            <a:off x="4355975" y="764704"/>
            <a:ext cx="4033517" cy="340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1988840"/>
            <a:ext cx="36724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C00000"/>
                </a:solidFill>
              </a:rPr>
              <a:t>Коллективная деятельность </a:t>
            </a:r>
            <a:endParaRPr lang="ru-RU" sz="28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</a:rPr>
              <a:t>на </a:t>
            </a:r>
            <a:r>
              <a:rPr lang="ru-RU" sz="2800" b="1" i="1" dirty="0">
                <a:solidFill>
                  <a:srgbClr val="C00000"/>
                </a:solidFill>
              </a:rPr>
              <a:t>уроке</a:t>
            </a:r>
          </a:p>
        </p:txBody>
      </p:sp>
    </p:spTree>
    <p:extLst>
      <p:ext uri="{BB962C8B-B14F-4D97-AF65-F5344CB8AC3E}">
        <p14:creationId xmlns:p14="http://schemas.microsoft.com/office/powerpoint/2010/main" val="2690139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5016241" cy="828010"/>
          </a:xfrm>
        </p:spPr>
        <p:txBody>
          <a:bodyPr>
            <a:normAutofit/>
          </a:bodyPr>
          <a:lstStyle/>
          <a:p>
            <a:pPr algn="ctr"/>
            <a:r>
              <a:rPr lang="ru-RU" sz="3000" b="1" i="1" dirty="0" smtClean="0">
                <a:solidFill>
                  <a:srgbClr val="C00000"/>
                </a:solidFill>
              </a:rPr>
              <a:t>Мастер – класс </a:t>
            </a:r>
            <a:endParaRPr lang="ru-RU" sz="3000" b="1" i="1" dirty="0">
              <a:solidFill>
                <a:srgbClr val="C00000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4" b="6650"/>
          <a:stretch/>
        </p:blipFill>
        <p:spPr bwMode="auto">
          <a:xfrm>
            <a:off x="683568" y="3068960"/>
            <a:ext cx="3456384" cy="356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32"/>
          <a:stretch/>
        </p:blipFill>
        <p:spPr bwMode="auto">
          <a:xfrm>
            <a:off x="4932040" y="3798169"/>
            <a:ext cx="3672408" cy="2784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5" t="16039" b="13491"/>
          <a:stretch/>
        </p:blipFill>
        <p:spPr bwMode="auto">
          <a:xfrm>
            <a:off x="5195753" y="220038"/>
            <a:ext cx="3144982" cy="3436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5375" y="1129968"/>
            <a:ext cx="47525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- форма </a:t>
            </a:r>
            <a:r>
              <a:rPr lang="ru-RU" sz="2000" b="1" dirty="0"/>
              <a:t>работы, создающая условия для включения всех участников в активную </a:t>
            </a:r>
            <a:r>
              <a:rPr lang="ru-RU" sz="2000" b="1" dirty="0" smtClean="0"/>
              <a:t>деятельность. Форма воздействия – сотрудничество, сотворчество, совместный поиск.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61190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429" y="674735"/>
            <a:ext cx="8640960" cy="756002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</a:rPr>
              <a:t>Приём создания  проблемной ситуации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pic>
        <p:nvPicPr>
          <p:cNvPr id="16386" name="Picture 2" descr="C:\Users\Алдатова Фатима\Desktop\ФОТО\Алдатова фото мероприятий\IMG_40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90"/>
          <a:stretch/>
        </p:blipFill>
        <p:spPr bwMode="auto">
          <a:xfrm>
            <a:off x="539551" y="4514140"/>
            <a:ext cx="4482341" cy="215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Алдатова Фатима\Desktop\ФОТО\Алдатова фото мероприятий\IMG_40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3"/>
          <a:stretch/>
        </p:blipFill>
        <p:spPr bwMode="auto">
          <a:xfrm>
            <a:off x="5486922" y="1823422"/>
            <a:ext cx="3313013" cy="461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8721" y="1556792"/>
            <a:ext cx="51240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 </a:t>
            </a:r>
            <a:r>
              <a:rPr lang="ru-RU" b="1" dirty="0"/>
              <a:t>Достоинством   является самостоятельность школьников и формирование личной мотивации </a:t>
            </a:r>
            <a:r>
              <a:rPr lang="ru-RU" b="1" dirty="0" smtClean="0"/>
              <a:t>учащегося, идея использования творческой деятельности обучающихся посредством постановки проблемно -сформулированных заданий и активизации, за счёт этого, их познавательного интереса и , в конечном итоге, всей познавательной деятельности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5767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423" y="648709"/>
            <a:ext cx="8435280" cy="539978"/>
          </a:xfrm>
        </p:spPr>
        <p:txBody>
          <a:bodyPr>
            <a:normAutofit/>
          </a:bodyPr>
          <a:lstStyle/>
          <a:p>
            <a:pPr algn="ctr"/>
            <a:r>
              <a:rPr lang="ru-RU" sz="3000" b="1" i="1" dirty="0">
                <a:solidFill>
                  <a:srgbClr val="C00000"/>
                </a:solidFill>
              </a:rPr>
              <a:t>Проектная технология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7524" y="1221720"/>
            <a:ext cx="86049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Цель </a:t>
            </a:r>
            <a:r>
              <a:rPr lang="ru-RU" sz="2000" b="1" dirty="0" smtClean="0">
                <a:solidFill>
                  <a:srgbClr val="C00000"/>
                </a:solidFill>
              </a:rPr>
              <a:t> - </a:t>
            </a:r>
            <a:r>
              <a:rPr lang="ru-RU" sz="2000" b="1" dirty="0" smtClean="0"/>
              <a:t>стимулировать </a:t>
            </a:r>
            <a:r>
              <a:rPr lang="ru-RU" sz="2000" b="1" dirty="0"/>
              <a:t>интерес учащихся к определенным проблемам, предполагающим владение определенной суммой знаний и через проектную деятельность, предусматривающим решение этих проблем, умение практически применять полученные знания</a:t>
            </a:r>
            <a:r>
              <a:rPr lang="ru-RU" sz="2000" dirty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852936"/>
            <a:ext cx="82089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Суть проектной методики </a:t>
            </a:r>
            <a:r>
              <a:rPr lang="ru-RU" sz="2000" b="1" dirty="0" smtClean="0"/>
              <a:t>- ученик </a:t>
            </a:r>
            <a:r>
              <a:rPr lang="ru-RU" sz="2000" b="1" dirty="0"/>
              <a:t>сам должен активно участвовать в получении </a:t>
            </a:r>
            <a:r>
              <a:rPr lang="ru-RU" sz="2000" b="1" dirty="0" smtClean="0"/>
              <a:t>знаний, по сути  это исследовательский метод. Школьник приучается </a:t>
            </a:r>
            <a:r>
              <a:rPr lang="ru-RU" sz="2000" b="1" dirty="0"/>
              <a:t>творчески мыслить, прогнозировать возможные варианты решения стоящих перед ним задач</a:t>
            </a:r>
            <a:r>
              <a:rPr lang="ru-RU" sz="2000" b="1" dirty="0" smtClean="0"/>
              <a:t>.</a:t>
            </a:r>
          </a:p>
          <a:p>
            <a:r>
              <a:rPr lang="ru-RU" sz="2000" b="1" dirty="0" smtClean="0"/>
              <a:t>Проектная </a:t>
            </a:r>
            <a:r>
              <a:rPr lang="ru-RU" sz="2000" b="1" dirty="0"/>
              <a:t>методика: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b="1" dirty="0" smtClean="0"/>
              <a:t>  </a:t>
            </a:r>
            <a:r>
              <a:rPr lang="ru-RU" sz="2000" b="1" dirty="0"/>
              <a:t>характеризуется высокой </a:t>
            </a:r>
            <a:r>
              <a:rPr lang="ru-RU" sz="2000" b="1" dirty="0" err="1"/>
              <a:t>коммуникативностью</a:t>
            </a:r>
            <a:r>
              <a:rPr lang="ru-RU" sz="2000" b="1" dirty="0"/>
              <a:t>;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b="1" dirty="0" smtClean="0"/>
              <a:t> </a:t>
            </a:r>
            <a:r>
              <a:rPr lang="ru-RU" sz="2000" b="1" dirty="0"/>
              <a:t>предполагает выражение учащимся своего собственного мнения, чувств, активное включение в реальную деятельность;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b="1" dirty="0" smtClean="0"/>
              <a:t> </a:t>
            </a:r>
            <a:r>
              <a:rPr lang="ru-RU" sz="2000" b="1" dirty="0"/>
              <a:t>особая форма организации </a:t>
            </a:r>
            <a:r>
              <a:rPr lang="ru-RU" sz="2000" b="1" dirty="0" smtClean="0"/>
              <a:t>коммуникативно –</a:t>
            </a:r>
            <a:r>
              <a:rPr lang="ru-RU" sz="2000" b="1" dirty="0" err="1" smtClean="0"/>
              <a:t>познава</a:t>
            </a:r>
            <a:r>
              <a:rPr lang="ru-RU" sz="2000" b="1" dirty="0" smtClean="0"/>
              <a:t>-тельной </a:t>
            </a:r>
            <a:r>
              <a:rPr lang="ru-RU" sz="2000" b="1" dirty="0"/>
              <a:t>деятельности школьников </a:t>
            </a:r>
            <a:r>
              <a:rPr lang="ru-RU" sz="2000" b="1" dirty="0" smtClean="0"/>
              <a:t>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80253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52718"/>
            <a:ext cx="8856984" cy="1116042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</a:rPr>
              <a:t>Проектная технология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207" y="1522690"/>
            <a:ext cx="2862064" cy="2146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391" y="4293096"/>
            <a:ext cx="2709880" cy="2032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32" y="4092332"/>
            <a:ext cx="2794068" cy="2095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" t="7776" r="4354" b="7425"/>
          <a:stretch/>
        </p:blipFill>
        <p:spPr bwMode="auto">
          <a:xfrm>
            <a:off x="6151418" y="1556792"/>
            <a:ext cx="2738907" cy="1920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698" y="4259722"/>
            <a:ext cx="2590346" cy="194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13" y="1628081"/>
            <a:ext cx="2903648" cy="1935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709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1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1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1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51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533" y="296734"/>
            <a:ext cx="8568952" cy="972026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</a:rPr>
              <a:t>Урок - проект   «Украсим праздник своими руками»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C:\Users\Алдатова Фатима\Desktop\вайб\151536519675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6" b="13939"/>
          <a:stretch/>
        </p:blipFill>
        <p:spPr bwMode="auto">
          <a:xfrm>
            <a:off x="4355976" y="1556792"/>
            <a:ext cx="4392488" cy="493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лдатова Фатима\Desktop\вайб\151536519779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8" b="16704"/>
          <a:stretch/>
        </p:blipFill>
        <p:spPr bwMode="auto">
          <a:xfrm>
            <a:off x="323528" y="2060848"/>
            <a:ext cx="3680627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37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977" y="476672"/>
            <a:ext cx="8435280" cy="756003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</a:rPr>
              <a:t>Совместная работа в парах и в группах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pic>
        <p:nvPicPr>
          <p:cNvPr id="1028" name="Picture 4" descr="C:\Users\Алдатова Фатима\Desktop\вайб\15143799550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82" y="1340768"/>
            <a:ext cx="39624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лдатова Фатима\Desktop\вайб\15145000114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58" y="4077072"/>
            <a:ext cx="3968441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Алдатова Фатима\Desktop\вайб\151450005009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857" y="4077072"/>
            <a:ext cx="39624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Алдатова Фатима\Desktop\вайб\151536524938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74333"/>
            <a:ext cx="39624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84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931224" cy="756002"/>
          </a:xfrm>
        </p:spPr>
        <p:txBody>
          <a:bodyPr>
            <a:noAutofit/>
          </a:bodyPr>
          <a:lstStyle/>
          <a:p>
            <a:r>
              <a:rPr lang="ru-RU" sz="3200" b="1" i="1" dirty="0">
                <a:solidFill>
                  <a:srgbClr val="C00000"/>
                </a:solidFill>
              </a:rPr>
              <a:t>Игровые </a:t>
            </a:r>
            <a:r>
              <a:rPr lang="ru-RU" sz="3200" b="1" i="1" dirty="0" smtClean="0">
                <a:solidFill>
                  <a:srgbClr val="C00000"/>
                </a:solidFill>
              </a:rPr>
              <a:t>технологии на уроках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268760"/>
            <a:ext cx="84969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</a:rPr>
              <a:t>Задачи </a:t>
            </a:r>
            <a:r>
              <a:rPr lang="ru-RU" sz="2000" b="1" dirty="0" smtClean="0"/>
              <a:t>решаемые использованием </a:t>
            </a:r>
            <a:r>
              <a:rPr lang="ru-RU" sz="2000" b="1" dirty="0"/>
              <a:t>такой формы обучения: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b="1" dirty="0" smtClean="0"/>
              <a:t>Осуществляет </a:t>
            </a:r>
            <a:r>
              <a:rPr lang="ru-RU" sz="2000" b="1" dirty="0"/>
              <a:t>более свободные, психологически раскрепощённый контроль знаний.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b="1" dirty="0" smtClean="0"/>
              <a:t>Исчезает </a:t>
            </a:r>
            <a:r>
              <a:rPr lang="ru-RU" sz="2000" b="1" dirty="0"/>
              <a:t>болезненная реакция учащихся на неудачные ответы.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b="1" dirty="0" smtClean="0"/>
              <a:t>Подход </a:t>
            </a:r>
            <a:r>
              <a:rPr lang="ru-RU" sz="2000" b="1" dirty="0"/>
              <a:t>к учащимся в обучении становится более деликатным и дифференцированным</a:t>
            </a:r>
            <a:r>
              <a:rPr lang="ru-RU" sz="2000" b="1" dirty="0" smtClean="0"/>
              <a:t>.</a:t>
            </a:r>
          </a:p>
          <a:p>
            <a:r>
              <a:rPr lang="ru-RU" sz="2000" b="1" dirty="0" smtClean="0"/>
              <a:t>Обучение </a:t>
            </a:r>
            <a:r>
              <a:rPr lang="ru-RU" sz="2000" b="1" dirty="0"/>
              <a:t>в  игре  </a:t>
            </a:r>
            <a:r>
              <a:rPr lang="ru-RU" sz="2000" b="1" dirty="0">
                <a:solidFill>
                  <a:srgbClr val="C00000"/>
                </a:solidFill>
              </a:rPr>
              <a:t>позволяет </a:t>
            </a:r>
            <a:r>
              <a:rPr lang="ru-RU" sz="2000" b="1" dirty="0" smtClean="0">
                <a:solidFill>
                  <a:srgbClr val="C00000"/>
                </a:solidFill>
              </a:rPr>
              <a:t>научить</a:t>
            </a:r>
            <a:r>
              <a:rPr lang="ru-RU" sz="2000" b="1" dirty="0" smtClean="0"/>
              <a:t>: распознавать</a:t>
            </a:r>
            <a:r>
              <a:rPr lang="ru-RU" sz="2000" b="1" dirty="0"/>
              <a:t>, сравнивать, характеризовать, раскрывать понятия , обосновывать, применять</a:t>
            </a:r>
          </a:p>
          <a:p>
            <a:r>
              <a:rPr lang="ru-RU" sz="2000" b="1" dirty="0" smtClean="0"/>
              <a:t>В результате:</a:t>
            </a:r>
            <a:endParaRPr lang="ru-RU" sz="2000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b="1" dirty="0" smtClean="0"/>
              <a:t>      </a:t>
            </a:r>
            <a:r>
              <a:rPr lang="ru-RU" sz="2000" b="1" dirty="0"/>
              <a:t>стимулируется познавательная деятельность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b="1" dirty="0" smtClean="0"/>
              <a:t>      </a:t>
            </a:r>
            <a:r>
              <a:rPr lang="ru-RU" sz="2000" b="1" dirty="0"/>
              <a:t>активизируется мыслительная деятельность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b="1" dirty="0" smtClean="0"/>
              <a:t>      самопроизвольно </a:t>
            </a:r>
            <a:r>
              <a:rPr lang="ru-RU" sz="2000" b="1" dirty="0"/>
              <a:t>запоминаются сведения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b="1" dirty="0" smtClean="0"/>
              <a:t>      формируется </a:t>
            </a:r>
            <a:r>
              <a:rPr lang="ru-RU" sz="2000" b="1" dirty="0"/>
              <a:t>ассоциативное запоминание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b="1" dirty="0" smtClean="0"/>
              <a:t>      усиливается </a:t>
            </a:r>
            <a:r>
              <a:rPr lang="ru-RU" sz="2000" b="1" dirty="0"/>
              <a:t>мотивация к изучению предмета</a:t>
            </a:r>
          </a:p>
        </p:txBody>
      </p:sp>
    </p:spTree>
    <p:extLst>
      <p:ext uri="{BB962C8B-B14F-4D97-AF65-F5344CB8AC3E}">
        <p14:creationId xmlns:p14="http://schemas.microsoft.com/office/powerpoint/2010/main" val="145740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5184" y="1556792"/>
            <a:ext cx="423170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Изобразительное искусство  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является одним из важных средств познания мира и развития эстетического 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воспитания детей, 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так как оно связано с самостоятельной, 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практической 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и творческой 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деятельностью 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ребенка.</a:t>
            </a:r>
            <a:endParaRPr lang="ru-RU" sz="28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87" y="1412776"/>
            <a:ext cx="4035425" cy="454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94352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24726"/>
            <a:ext cx="8496944" cy="111604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Урок - «Звёздный </a:t>
            </a:r>
            <a:r>
              <a:rPr lang="ru-RU" sz="2800" b="1" dirty="0">
                <a:solidFill>
                  <a:srgbClr val="C00000"/>
                </a:solidFill>
              </a:rPr>
              <a:t>час</a:t>
            </a:r>
            <a:r>
              <a:rPr lang="ru-RU" sz="2800" b="1" dirty="0" smtClean="0">
                <a:solidFill>
                  <a:srgbClr val="C00000"/>
                </a:solidFill>
              </a:rPr>
              <a:t>»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(познавательная  </a:t>
            </a:r>
            <a:r>
              <a:rPr lang="ru-RU" sz="2800" b="1" dirty="0">
                <a:solidFill>
                  <a:srgbClr val="C00000"/>
                </a:solidFill>
              </a:rPr>
              <a:t>и</a:t>
            </a:r>
            <a:r>
              <a:rPr lang="ru-RU" sz="2800" b="1" dirty="0" smtClean="0">
                <a:solidFill>
                  <a:srgbClr val="C00000"/>
                </a:solidFill>
              </a:rPr>
              <a:t>гра   по изоискусству в 5 классе</a:t>
            </a:r>
            <a:r>
              <a:rPr lang="ru-RU" sz="2800" dirty="0" smtClean="0"/>
              <a:t>)</a:t>
            </a:r>
            <a:endParaRPr lang="ru-RU" sz="2800" dirty="0"/>
          </a:p>
        </p:txBody>
      </p:sp>
      <p:pic>
        <p:nvPicPr>
          <p:cNvPr id="9219" name="Picture 3" descr="C:\Users\Алдатова Фатима\Desktop\вайб\151536524635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10697" r="10793"/>
          <a:stretch/>
        </p:blipFill>
        <p:spPr bwMode="auto">
          <a:xfrm>
            <a:off x="2267744" y="3223107"/>
            <a:ext cx="6026728" cy="348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Алдатова Фатима\Desktop\вайб\151536524609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" t="9700" r="32723" b="984"/>
          <a:stretch/>
        </p:blipFill>
        <p:spPr bwMode="auto">
          <a:xfrm>
            <a:off x="755576" y="1412775"/>
            <a:ext cx="3555577" cy="286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08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365232" cy="756002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</a:rPr>
              <a:t>Урок -</a:t>
            </a:r>
            <a:r>
              <a:rPr lang="ru-RU" sz="2800" b="1" i="1" dirty="0">
                <a:solidFill>
                  <a:srgbClr val="C00000"/>
                </a:solidFill>
              </a:rPr>
              <a:t>в</a:t>
            </a:r>
            <a:r>
              <a:rPr lang="ru-RU" sz="2800" b="1" i="1" dirty="0" smtClean="0">
                <a:solidFill>
                  <a:srgbClr val="C00000"/>
                </a:solidFill>
              </a:rPr>
              <a:t>икторина «Краски Осени» 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pic>
        <p:nvPicPr>
          <p:cNvPr id="19458" name="Picture 2" descr="C:\Users\Алдатова Фатима\Desktop\вайб\15273648238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30" y="3933056"/>
            <a:ext cx="4260654" cy="239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Алдатова Фатима\Desktop\вайб\15273648260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746" y="3933056"/>
            <a:ext cx="4286733" cy="241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Алдатова Фатима\Desktop\вайб\15273648276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67" y="1340768"/>
            <a:ext cx="4023342" cy="226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54" y="1340768"/>
            <a:ext cx="4021049" cy="2263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48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5201" y="260648"/>
            <a:ext cx="8363272" cy="1116042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 Урок - викторина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pic>
        <p:nvPicPr>
          <p:cNvPr id="17410" name="Picture 2" descr="C:\Users\Алдатова Фатима\Desktop\вайб\15272399646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805127" cy="495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99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C:\Users\Алдатова Фатима\Desktop\ИЗО\фото викторина по изо 1 и 4 кл\231220131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15" y="1579494"/>
            <a:ext cx="3508539" cy="467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79476"/>
            <a:ext cx="8856984" cy="900018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</a:rPr>
              <a:t>Урок - творческая игра </a:t>
            </a:r>
            <a:br>
              <a:rPr lang="ru-RU" sz="2800" b="1" i="1" dirty="0" smtClean="0">
                <a:solidFill>
                  <a:srgbClr val="C00000"/>
                </a:solidFill>
              </a:rPr>
            </a:br>
            <a:r>
              <a:rPr lang="ru-RU" sz="2800" b="1" i="1" dirty="0" smtClean="0">
                <a:solidFill>
                  <a:srgbClr val="C00000"/>
                </a:solidFill>
              </a:rPr>
              <a:t>«Новогодние узоры»  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pic>
        <p:nvPicPr>
          <p:cNvPr id="9218" name="Picture 2" descr="C:\Users\Алдатова Фатима\Desktop\ИЗО\фото викторина по изо 1 и 4 кл\231220131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0" t="-462" b="462"/>
          <a:stretch/>
        </p:blipFill>
        <p:spPr bwMode="auto">
          <a:xfrm>
            <a:off x="539552" y="1822006"/>
            <a:ext cx="4605180" cy="447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Алдатова Фатима\Desktop\ИЗО\фото викторина по изо 1 и 4 кл\231220131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249" y="1052736"/>
            <a:ext cx="3374504" cy="253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Алдатова Фатима\Desktop\ИЗО\фото викторина по изо 1 и 4 кл\231220131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181" y="3940460"/>
            <a:ext cx="3446512" cy="258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91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68742"/>
            <a:ext cx="9217024" cy="1332066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Приём составления </a:t>
            </a:r>
            <a:r>
              <a:rPr lang="ru-RU" sz="3200" b="1" i="1" dirty="0" err="1" smtClean="0">
                <a:solidFill>
                  <a:srgbClr val="C00000"/>
                </a:solidFill>
              </a:rPr>
              <a:t>синквейна</a:t>
            </a:r>
            <a:r>
              <a:rPr lang="ru-RU" sz="3200" b="1" i="1" dirty="0" smtClean="0">
                <a:solidFill>
                  <a:srgbClr val="C00000"/>
                </a:solidFill>
              </a:rPr>
              <a:t> </a:t>
            </a:r>
            <a:br>
              <a:rPr lang="ru-RU" sz="3200" b="1" i="1" dirty="0" smtClean="0">
                <a:solidFill>
                  <a:srgbClr val="C00000"/>
                </a:solidFill>
              </a:rPr>
            </a:br>
            <a:r>
              <a:rPr lang="ru-RU" sz="3200" b="1" i="1" dirty="0" smtClean="0">
                <a:solidFill>
                  <a:srgbClr val="C00000"/>
                </a:solidFill>
              </a:rPr>
              <a:t>(технология критического мышления)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9334" y="1739071"/>
            <a:ext cx="891404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/>
              <a:t>1. Композиция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/>
              <a:t>2. Сложная, впечатляющая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/>
              <a:t>3. Составляет, создаёт, рассказывает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/>
              <a:t>4. Мёртвая природа , композиция </a:t>
            </a:r>
            <a:r>
              <a:rPr lang="ru-RU" sz="2400" b="1" dirty="0"/>
              <a:t>из неживых предметов </a:t>
            </a:r>
            <a:endParaRPr lang="ru-RU" sz="2400" b="1" dirty="0" smtClean="0"/>
          </a:p>
          <a:p>
            <a:pPr>
              <a:lnSpc>
                <a:spcPct val="150000"/>
              </a:lnSpc>
            </a:pPr>
            <a:r>
              <a:rPr lang="ru-RU" sz="2400" b="1" dirty="0" smtClean="0"/>
              <a:t>5.  Натюрморт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4556" y="5157192"/>
            <a:ext cx="85159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З</a:t>
            </a:r>
            <a:r>
              <a:rPr lang="ru-RU" sz="2400" b="1" dirty="0" smtClean="0"/>
              <a:t>адаю </a:t>
            </a:r>
            <a:r>
              <a:rPr lang="ru-RU" sz="2400" b="1" dirty="0"/>
              <a:t>трудные вопросы и с помощью наводящих вопросов </a:t>
            </a:r>
            <a:r>
              <a:rPr lang="ru-RU" sz="2400" b="1" dirty="0" smtClean="0"/>
              <a:t>привожу учащихся к ответу  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403648" y="4509120"/>
            <a:ext cx="4736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</a:rPr>
              <a:t>Эвристический приём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12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7476018" cy="814491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Урок - парад новогодних масок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pic>
        <p:nvPicPr>
          <p:cNvPr id="7170" name="Picture 2" descr="C:\Users\Алдатова Фатима\Desktop\ФОТО\Алдатова\IMG_335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57" r="1212" b="10304"/>
          <a:stretch/>
        </p:blipFill>
        <p:spPr bwMode="auto">
          <a:xfrm>
            <a:off x="827584" y="3481247"/>
            <a:ext cx="7850538" cy="321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85"/>
          <a:stretch/>
        </p:blipFill>
        <p:spPr bwMode="auto">
          <a:xfrm>
            <a:off x="2187858" y="1340768"/>
            <a:ext cx="5129990" cy="1918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03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2285" y="692696"/>
            <a:ext cx="878497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/>
              <a:t>Цель (в педагогике, </a:t>
            </a:r>
            <a:r>
              <a:rPr lang="ru-RU" sz="2000" b="1" dirty="0" smtClean="0"/>
              <a:t>образовании)</a:t>
            </a:r>
            <a:r>
              <a:rPr lang="ru-RU" sz="2000" dirty="0"/>
              <a:t> </a:t>
            </a:r>
            <a:r>
              <a:rPr lang="ru-RU" sz="2000" dirty="0" smtClean="0"/>
              <a:t>– п</a:t>
            </a:r>
            <a:r>
              <a:rPr lang="ru-RU" sz="2000" b="1" dirty="0" smtClean="0"/>
              <a:t>редвосхищаемый</a:t>
            </a:r>
            <a:r>
              <a:rPr lang="ru-RU" sz="2000" b="1" dirty="0"/>
              <a:t> </a:t>
            </a:r>
            <a:r>
              <a:rPr lang="ru-RU" sz="2000" b="1" dirty="0" smtClean="0"/>
              <a:t>результат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>деятельности; предметная проекция будущего.</a:t>
            </a:r>
          </a:p>
          <a:p>
            <a:pPr algn="just"/>
            <a:endParaRPr lang="ru-RU" sz="2000" b="1" dirty="0" smtClean="0"/>
          </a:p>
          <a:p>
            <a:pPr algn="just"/>
            <a:r>
              <a:rPr lang="ru-RU" sz="2000" b="1" dirty="0">
                <a:solidFill>
                  <a:srgbClr val="C00000"/>
                </a:solidFill>
              </a:rPr>
              <a:t>Целеполагание – процесс выявления целей и задач субъектов деятельности (учителя и ученика), их предъявления друг другу, согласования и достижения. </a:t>
            </a:r>
            <a:r>
              <a:rPr lang="ru-RU" sz="2000" b="1" dirty="0" smtClean="0">
                <a:solidFill>
                  <a:srgbClr val="C00000"/>
                </a:solidFill>
              </a:rPr>
              <a:t>  Оно </a:t>
            </a:r>
            <a:r>
              <a:rPr lang="ru-RU" sz="2000" b="1" dirty="0">
                <a:solidFill>
                  <a:srgbClr val="C00000"/>
                </a:solidFill>
              </a:rPr>
              <a:t>должно быть субъективным и соответствовать планируемому результату</a:t>
            </a:r>
            <a:r>
              <a:rPr lang="ru-RU" sz="2000" b="1" dirty="0" smtClean="0">
                <a:solidFill>
                  <a:srgbClr val="C00000"/>
                </a:solidFill>
              </a:rPr>
              <a:t>.</a:t>
            </a:r>
          </a:p>
          <a:p>
            <a:pPr algn="just"/>
            <a:endParaRPr lang="ru-RU" sz="2000" b="1" dirty="0"/>
          </a:p>
          <a:p>
            <a:pPr algn="just"/>
            <a:r>
              <a:rPr lang="ru-RU" sz="2000" b="1" dirty="0" smtClean="0"/>
              <a:t>Образовательные результаты:</a:t>
            </a:r>
            <a:r>
              <a:rPr lang="ru-RU" sz="2000" dirty="0"/>
              <a:t> </a:t>
            </a:r>
            <a:r>
              <a:rPr lang="ru-RU" sz="2000" dirty="0" smtClean="0"/>
              <a:t> </a:t>
            </a:r>
            <a:r>
              <a:rPr lang="ru-RU" sz="2000" b="1" dirty="0" smtClean="0"/>
              <a:t>рассматриваются в современной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>педагогической психологии и дидактике </a:t>
            </a:r>
            <a:r>
              <a:rPr lang="ru-RU" sz="2000" b="1" dirty="0" smtClean="0"/>
              <a:t>как развитие </a:t>
            </a:r>
            <a:r>
              <a:rPr lang="ru-RU" sz="2000" b="1" dirty="0"/>
              <a:t>совокупности </a:t>
            </a:r>
            <a:r>
              <a:rPr lang="ru-RU" sz="2000" b="1" dirty="0" smtClean="0"/>
              <a:t>мотивационных, </a:t>
            </a:r>
            <a:r>
              <a:rPr lang="ru-RU" sz="2000" b="1" dirty="0" err="1" smtClean="0"/>
              <a:t>операциональных</a:t>
            </a:r>
            <a:r>
              <a:rPr lang="ru-RU" sz="2000" b="1" dirty="0" smtClean="0"/>
              <a:t> </a:t>
            </a:r>
            <a:r>
              <a:rPr lang="ru-RU" sz="2000" b="1" dirty="0"/>
              <a:t>(инструментальных) </a:t>
            </a:r>
            <a:r>
              <a:rPr lang="ru-RU" sz="2000" b="1" dirty="0" smtClean="0"/>
              <a:t>и когнитивных </a:t>
            </a:r>
            <a:r>
              <a:rPr lang="ru-RU" sz="2000" b="1" dirty="0"/>
              <a:t>ресурсов личности, </a:t>
            </a:r>
            <a:r>
              <a:rPr lang="ru-RU" sz="2000" b="1" dirty="0" smtClean="0"/>
              <a:t>которые определяют </a:t>
            </a:r>
            <a:r>
              <a:rPr lang="ru-RU" sz="2000" b="1" dirty="0"/>
              <a:t>ее способность к </a:t>
            </a:r>
            <a:r>
              <a:rPr lang="ru-RU" sz="2000" b="1" dirty="0" smtClean="0"/>
              <a:t>решению  значимых </a:t>
            </a:r>
            <a:r>
              <a:rPr lang="ru-RU" sz="2000" b="1" dirty="0"/>
              <a:t>для нее познавательных </a:t>
            </a:r>
            <a:r>
              <a:rPr lang="ru-RU" sz="2000" b="1" dirty="0" smtClean="0"/>
              <a:t>и  практических </a:t>
            </a:r>
            <a:r>
              <a:rPr lang="ru-RU" sz="2000" b="1" dirty="0"/>
              <a:t>задач</a:t>
            </a:r>
            <a:r>
              <a:rPr lang="ru-RU" sz="2000" b="1" dirty="0" smtClean="0"/>
              <a:t>.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b="1" dirty="0"/>
              <a:t>Задачи </a:t>
            </a:r>
            <a:r>
              <a:rPr lang="ru-RU" sz="2000" b="1" dirty="0" smtClean="0"/>
              <a:t>урока - это </a:t>
            </a:r>
            <a:r>
              <a:rPr lang="ru-RU" sz="2000" b="1" dirty="0"/>
              <a:t>то, </a:t>
            </a:r>
            <a:r>
              <a:rPr lang="ru-RU" sz="2000" b="1" dirty="0" smtClean="0"/>
              <a:t>что нужно</a:t>
            </a:r>
            <a:r>
              <a:rPr lang="ru-RU" sz="2000" b="1" dirty="0"/>
              <a:t> </a:t>
            </a:r>
            <a:r>
              <a:rPr lang="ru-RU" sz="2000" b="1" dirty="0" smtClean="0"/>
              <a:t> сделать,  чтобы </a:t>
            </a:r>
            <a:r>
              <a:rPr lang="ru-RU" sz="2000" b="1" dirty="0"/>
              <a:t>достичь </a:t>
            </a:r>
            <a:r>
              <a:rPr lang="ru-RU" sz="2000" b="1" dirty="0" smtClean="0"/>
              <a:t>цели.</a:t>
            </a:r>
          </a:p>
          <a:p>
            <a:pPr algn="just"/>
            <a:endParaRPr lang="ru-RU" sz="2000" b="1" dirty="0" smtClean="0"/>
          </a:p>
          <a:p>
            <a:pPr algn="just"/>
            <a:r>
              <a:rPr lang="ru-RU" sz="2000" b="1" dirty="0" smtClean="0"/>
              <a:t>Цель должна быть сформулирована конкретно, должна быть достижима для обучающегося,  значима, измерима.</a:t>
            </a:r>
          </a:p>
        </p:txBody>
      </p:sp>
    </p:spTree>
    <p:extLst>
      <p:ext uri="{BB962C8B-B14F-4D97-AF65-F5344CB8AC3E}">
        <p14:creationId xmlns:p14="http://schemas.microsoft.com/office/powerpoint/2010/main" val="1811855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548680"/>
            <a:ext cx="8640960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i="1" dirty="0">
                <a:solidFill>
                  <a:srgbClr val="C00000"/>
                </a:solidFill>
              </a:rPr>
              <a:t>Самопроверка педагога при формулировании цели урока</a:t>
            </a:r>
            <a:r>
              <a:rPr lang="ru-RU" sz="2200" b="1" i="1" dirty="0" smtClean="0">
                <a:solidFill>
                  <a:srgbClr val="C00000"/>
                </a:solidFill>
              </a:rPr>
              <a:t>:</a:t>
            </a:r>
          </a:p>
          <a:p>
            <a:endParaRPr lang="ru-RU" sz="2000" dirty="0"/>
          </a:p>
          <a:p>
            <a:r>
              <a:rPr lang="ru-RU" sz="2000" b="1" dirty="0"/>
              <a:t>• Какое предметное содержание осваивается на уроке? </a:t>
            </a:r>
            <a:endParaRPr lang="ru-RU" sz="2000" b="1" dirty="0" smtClean="0"/>
          </a:p>
          <a:p>
            <a:r>
              <a:rPr lang="ru-RU" sz="2000" b="1" dirty="0" smtClean="0"/>
              <a:t>Что </a:t>
            </a:r>
            <a:r>
              <a:rPr lang="ru-RU" sz="2000" b="1" dirty="0"/>
              <a:t>уже знают </a:t>
            </a:r>
            <a:r>
              <a:rPr lang="ru-RU" sz="2000" b="1" dirty="0" smtClean="0"/>
              <a:t>и умеют </a:t>
            </a:r>
            <a:r>
              <a:rPr lang="ru-RU" sz="2000" b="1" dirty="0"/>
              <a:t>мои ученики по данной теме?</a:t>
            </a:r>
            <a:br>
              <a:rPr lang="ru-RU" sz="2000" b="1" dirty="0"/>
            </a:br>
            <a:r>
              <a:rPr lang="ru-RU" sz="2000" b="1" dirty="0"/>
              <a:t>• Какой новый опыт учащиеся могут приобрести за данный урок? </a:t>
            </a:r>
            <a:r>
              <a:rPr lang="ru-RU" sz="2000" b="1" dirty="0" smtClean="0"/>
              <a:t>Что  они </a:t>
            </a:r>
            <a:r>
              <a:rPr lang="ru-RU" sz="2000" b="1" dirty="0"/>
              <a:t>могут узнать, понять, чему научиться в результате </a:t>
            </a:r>
            <a:r>
              <a:rPr lang="ru-RU" sz="2000" b="1" dirty="0" smtClean="0"/>
              <a:t>освоения  материала </a:t>
            </a:r>
            <a:r>
              <a:rPr lang="ru-RU" sz="2000" b="1" dirty="0"/>
              <a:t>урока? (миссия урока с позиции </a:t>
            </a:r>
            <a:r>
              <a:rPr lang="ru-RU" sz="2000" b="1" dirty="0" smtClean="0"/>
              <a:t>учителя/программы/ФГОС)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>• Зачем этот урок нужен учащимся? (оценка урока с позиции ученика</a:t>
            </a:r>
            <a:r>
              <a:rPr lang="ru-RU" sz="2000" b="1" dirty="0" smtClean="0"/>
              <a:t>). Можно </a:t>
            </a:r>
            <a:r>
              <a:rPr lang="ru-RU" sz="2000" b="1" dirty="0"/>
              <a:t>ли сформулировать культурологическую идею, которая </a:t>
            </a:r>
            <a:r>
              <a:rPr lang="ru-RU" sz="2000" b="1" dirty="0" smtClean="0"/>
              <a:t>будет  понятна </a:t>
            </a:r>
            <a:r>
              <a:rPr lang="ru-RU" sz="2000" b="1" dirty="0"/>
              <a:t>и интересна школьникам и будет способна объединить </a:t>
            </a:r>
            <a:r>
              <a:rPr lang="ru-RU" sz="2000" b="1" dirty="0" smtClean="0"/>
              <a:t>части  урока</a:t>
            </a:r>
            <a:r>
              <a:rPr lang="ru-RU" sz="2000" b="1" dirty="0"/>
              <a:t>?</a:t>
            </a:r>
            <a:br>
              <a:rPr lang="ru-RU" sz="2000" b="1" dirty="0"/>
            </a:br>
            <a:r>
              <a:rPr lang="ru-RU" sz="2000" b="1" dirty="0"/>
              <a:t>• «Зачем этот урок нужен по программе» и «зачем этот урок нужен</a:t>
            </a:r>
            <a:br>
              <a:rPr lang="ru-RU" sz="2000" b="1" dirty="0"/>
            </a:br>
            <a:r>
              <a:rPr lang="ru-RU" sz="2000" b="1" dirty="0"/>
              <a:t>ученику»: можно ли объединить две миссии в </a:t>
            </a:r>
            <a:r>
              <a:rPr lang="ru-RU" sz="2000" b="1" dirty="0" smtClean="0"/>
              <a:t>одном предложении? Понятна </a:t>
            </a:r>
            <a:r>
              <a:rPr lang="ru-RU" sz="2000" b="1" dirty="0"/>
              <a:t>ли описанная в педагогических терминах цель урока </a:t>
            </a:r>
            <a:r>
              <a:rPr lang="ru-RU" sz="2000" b="1" dirty="0" smtClean="0"/>
              <a:t>другим людям</a:t>
            </a:r>
            <a:r>
              <a:rPr lang="ru-RU" sz="2000" b="1" dirty="0"/>
              <a:t>? Могу ли я ее обосновать, «отстоять»?</a:t>
            </a:r>
            <a:br>
              <a:rPr lang="ru-RU" sz="2000" b="1" dirty="0"/>
            </a:br>
            <a:r>
              <a:rPr lang="ru-RU" sz="2000" b="1" dirty="0"/>
              <a:t>• Можно ли понять, что цель урока будет достигнута? Могу ли я</a:t>
            </a:r>
            <a:br>
              <a:rPr lang="ru-RU" sz="2000" b="1" dirty="0"/>
            </a:br>
            <a:r>
              <a:rPr lang="ru-RU" sz="2000" b="1" dirty="0"/>
              <a:t>измерить предполагаемый образовательный результат урока? Как? </a:t>
            </a:r>
            <a:r>
              <a:rPr lang="ru-RU" sz="2000" b="1" dirty="0" smtClean="0"/>
              <a:t>С помощью </a:t>
            </a:r>
            <a:r>
              <a:rPr lang="ru-RU" sz="2000" b="1" dirty="0"/>
              <a:t>каких методов, технологий, диагностик?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697020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5165" y="836712"/>
            <a:ext cx="835292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b="1" i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Задачи преподавания предмета:</a:t>
            </a:r>
            <a:endParaRPr lang="ru-RU" sz="2800" b="1" i="1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marL="457200" lvl="0" indent="-457200">
              <a:spcAft>
                <a:spcPts val="0"/>
              </a:spcAft>
              <a:buFont typeface="Arial" pitchFamily="34" charset="0"/>
              <a:buChar char="•"/>
              <a:tabLst>
                <a:tab pos="457200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Развивать 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эстетические чувства формы, цвет, ритм, композицию, творческую активность.</a:t>
            </a:r>
            <a:endParaRPr lang="ru-RU" sz="2800" dirty="0">
              <a:latin typeface="Times New Roman"/>
              <a:ea typeface="Times New Roman"/>
            </a:endParaRPr>
          </a:p>
          <a:p>
            <a:pPr marL="457200" lvl="0" indent="-457200">
              <a:spcAft>
                <a:spcPts val="0"/>
              </a:spcAft>
              <a:buFont typeface="Arial" pitchFamily="34" charset="0"/>
              <a:buChar char="•"/>
              <a:tabLst>
                <a:tab pos="457200" algn="l"/>
              </a:tabLst>
            </a:pP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Учить видеть и понимать красоту многоцветного мира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</a:p>
          <a:p>
            <a:pPr marL="457200" indent="-457200">
              <a:buFont typeface="Arial" pitchFamily="34" charset="0"/>
              <a:buChar char="•"/>
              <a:tabLst>
                <a:tab pos="457200" algn="l"/>
              </a:tabLst>
            </a:pP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Учить детей использовать в рисовании различные материалы и техники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ru-RU" sz="2800" dirty="0">
              <a:latin typeface="Times New Roman"/>
              <a:ea typeface="Times New Roman"/>
            </a:endParaRPr>
          </a:p>
          <a:p>
            <a:pPr marL="457200" lvl="0" indent="-457200">
              <a:spcAft>
                <a:spcPts val="0"/>
              </a:spcAft>
              <a:buFont typeface="Arial" pitchFamily="34" charset="0"/>
              <a:buChar char="•"/>
              <a:tabLst>
                <a:tab pos="457200" algn="l"/>
              </a:tabLst>
            </a:pP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Формировать у детей творческие способности посредствам </a:t>
            </a:r>
            <a:r>
              <a:rPr lang="ru-RU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использованя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 нетрадиционных техник рисования.</a:t>
            </a:r>
            <a:endParaRPr lang="ru-RU" sz="2800" dirty="0">
              <a:latin typeface="Times New Roman"/>
              <a:ea typeface="Times New Roman"/>
            </a:endParaRPr>
          </a:p>
          <a:p>
            <a:pPr marL="457200" lvl="0" indent="-457200">
              <a:spcAft>
                <a:spcPts val="0"/>
              </a:spcAft>
              <a:buFont typeface="Arial" pitchFamily="34" charset="0"/>
              <a:buChar char="•"/>
              <a:tabLst>
                <a:tab pos="457200" algn="l"/>
              </a:tabLst>
            </a:pP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Воспитывать умение доводить начатое дело до конца, работать в коллективе, индивидуально.</a:t>
            </a:r>
            <a:endParaRPr lang="ru-RU" sz="28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52956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2618"/>
            <a:ext cx="813690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Современные типы </a:t>
            </a:r>
            <a:r>
              <a:rPr lang="ru-RU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уроков</a:t>
            </a: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урок овладения учащимися новыми знаниями;</a:t>
            </a:r>
          </a:p>
          <a:p>
            <a:pPr marL="285750" indent="-285750">
              <a:spcBef>
                <a:spcPct val="0"/>
              </a:spcBef>
              <a:buFont typeface="Arial" pitchFamily="34" charset="0"/>
              <a:buChar char="•"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урок формирования и усвоения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знаний, навыков и умений; </a:t>
            </a:r>
          </a:p>
          <a:p>
            <a:pPr marL="285750" indent="-285750">
              <a:spcBef>
                <a:spcPct val="0"/>
              </a:spcBef>
              <a:buFont typeface="Arial" pitchFamily="34" charset="0"/>
              <a:buChar char="•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урок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обобщений и систематизации знаний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умений;</a:t>
            </a:r>
          </a:p>
          <a:p>
            <a:pPr marL="285750" indent="-285750">
              <a:spcBef>
                <a:spcPct val="0"/>
              </a:spcBef>
              <a:buFont typeface="Arial" pitchFamily="34" charset="0"/>
              <a:buChar char="•"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урок комплексного применения знаний навыков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 умений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(повторения и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закрепления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контрольно-проверочный урок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урок смешанного типа, комбинированный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3573016"/>
            <a:ext cx="84969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Специфические типы </a:t>
            </a:r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уроков изобразительного искусства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урок - образ,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урок-эксперимент, урок-повтор, урок-вариация, урок-импровизация, урок-путешествие,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урок-праздник, проблемный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урок,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урок-восхождение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урок с вопросами-парадоксами, авторский урок,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урок-вернисаж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урок - праздник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искусств, художественно-педагогические игры,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урок-путешествие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044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836712"/>
            <a:ext cx="864096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Часто используемые </a:t>
            </a:r>
            <a:r>
              <a:rPr lang="ru-RU" sz="2400" b="1" i="1" dirty="0">
                <a:solidFill>
                  <a:srgbClr val="C00000"/>
                </a:solidFill>
              </a:rPr>
              <a:t>формы работы на уроках ИЗО:</a:t>
            </a:r>
            <a:endParaRPr lang="ru-RU" sz="2400" i="1" dirty="0">
              <a:solidFill>
                <a:srgbClr val="C0000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200" dirty="0"/>
              <a:t>-применение нетрадиционных форм проведения </a:t>
            </a:r>
            <a:r>
              <a:rPr lang="ru-RU" sz="2200" dirty="0" smtClean="0"/>
              <a:t>уроков;</a:t>
            </a:r>
            <a:endParaRPr lang="ru-RU" sz="2200" dirty="0"/>
          </a:p>
          <a:p>
            <a:pPr marL="342900" indent="-342900">
              <a:buFont typeface="Wingdings" pitchFamily="2" charset="2"/>
              <a:buChar char="Ø"/>
            </a:pPr>
            <a:r>
              <a:rPr lang="ru-RU" sz="2200" dirty="0"/>
              <a:t>-использование нетрадиционных форм учебных занятий (интегрированные, комбинированные, творческие </a:t>
            </a:r>
            <a:r>
              <a:rPr lang="ru-RU" sz="2200" dirty="0" smtClean="0"/>
              <a:t>мастерские и другие;</a:t>
            </a:r>
            <a:endParaRPr lang="ru-RU" sz="2200" dirty="0"/>
          </a:p>
          <a:p>
            <a:pPr marL="342900" indent="-342900">
              <a:buFont typeface="Wingdings" pitchFamily="2" charset="2"/>
              <a:buChar char="Ø"/>
            </a:pPr>
            <a:r>
              <a:rPr lang="ru-RU" sz="2200" dirty="0"/>
              <a:t>-использование игровых форм;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200" dirty="0"/>
              <a:t>-</a:t>
            </a:r>
            <a:r>
              <a:rPr lang="ru-RU" sz="2200" dirty="0" smtClean="0"/>
              <a:t>проблемный  </a:t>
            </a:r>
            <a:r>
              <a:rPr lang="ru-RU" sz="2200" dirty="0"/>
              <a:t>подход (проблемные вопросы, проблемные </a:t>
            </a:r>
            <a:r>
              <a:rPr lang="ru-RU" sz="2200" dirty="0" smtClean="0"/>
              <a:t>ситуации);</a:t>
            </a:r>
            <a:endParaRPr lang="ru-RU" sz="2200" dirty="0"/>
          </a:p>
          <a:p>
            <a:pPr marL="342900" indent="-342900">
              <a:buFont typeface="Wingdings" pitchFamily="2" charset="2"/>
              <a:buChar char="Ø"/>
            </a:pPr>
            <a:r>
              <a:rPr lang="ru-RU" sz="2200" dirty="0"/>
              <a:t>-использование различных форм работы (групповые, парные, совместно-индивидуальные, </a:t>
            </a:r>
            <a:r>
              <a:rPr lang="ru-RU" sz="2200" dirty="0" smtClean="0"/>
              <a:t>совместно-взаимодействующие</a:t>
            </a:r>
            <a:r>
              <a:rPr lang="ru-RU" sz="2200" dirty="0"/>
              <a:t>, </a:t>
            </a:r>
            <a:r>
              <a:rPr lang="ru-RU" sz="2200" dirty="0" smtClean="0"/>
              <a:t>коллективные );</a:t>
            </a:r>
            <a:endParaRPr lang="ru-RU" sz="2200" dirty="0"/>
          </a:p>
          <a:p>
            <a:pPr marL="342900" indent="-342900">
              <a:buFont typeface="Wingdings" pitchFamily="2" charset="2"/>
              <a:buChar char="Ø"/>
            </a:pPr>
            <a:r>
              <a:rPr lang="ru-RU" sz="2200" dirty="0"/>
              <a:t>-использование дидактических средств( кроссворды);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200" dirty="0"/>
              <a:t>-внедрение развивающих дидактических приемов </a:t>
            </a:r>
            <a:r>
              <a:rPr lang="ru-RU" sz="2200" dirty="0" smtClean="0"/>
              <a:t>-</a:t>
            </a:r>
            <a:r>
              <a:rPr lang="ru-RU" sz="2200" dirty="0"/>
              <a:t>различные виды домашней работы (групповые, творческие, </a:t>
            </a:r>
            <a:r>
              <a:rPr lang="ru-RU" sz="2200" dirty="0" smtClean="0"/>
              <a:t>дифференцированные );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200" dirty="0" smtClean="0"/>
              <a:t>-</a:t>
            </a:r>
            <a:r>
              <a:rPr lang="ru-RU" sz="2200" dirty="0" err="1" smtClean="0"/>
              <a:t>д</a:t>
            </a:r>
            <a:r>
              <a:rPr lang="ru-RU" sz="2400" dirty="0" err="1" smtClean="0"/>
              <a:t>еятельностный</a:t>
            </a:r>
            <a:r>
              <a:rPr lang="ru-RU" sz="2400" dirty="0" smtClean="0"/>
              <a:t>  подход в обучении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47925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908720"/>
            <a:ext cx="856895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Специфические   </a:t>
            </a:r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методы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обучения изобразительному искусству: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200" dirty="0" smtClean="0"/>
              <a:t>анализ </a:t>
            </a:r>
            <a:r>
              <a:rPr lang="ru-RU" sz="2200" dirty="0"/>
              <a:t>натурной постановки и произведений изобразительного </a:t>
            </a:r>
            <a:r>
              <a:rPr lang="ru-RU" sz="2200" dirty="0" smtClean="0"/>
              <a:t>искусства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200" dirty="0" smtClean="0"/>
              <a:t> </a:t>
            </a:r>
            <a:r>
              <a:rPr lang="ru-RU" sz="2200" dirty="0"/>
              <a:t>поэтапное выполнение </a:t>
            </a:r>
            <a:r>
              <a:rPr lang="ru-RU" sz="2200" dirty="0" smtClean="0"/>
              <a:t>рисунка </a:t>
            </a:r>
            <a:r>
              <a:rPr lang="ru-RU" sz="2200" dirty="0"/>
              <a:t>фронтальная демонстрация наглядных пособий и приемов работы над заданием, индивидуальный показ и исправление ошибок и др.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200" dirty="0" smtClean="0"/>
              <a:t>метод </a:t>
            </a:r>
            <a:r>
              <a:rPr lang="ru-RU" sz="2200" dirty="0"/>
              <a:t>педагогической драматургии;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200" dirty="0"/>
              <a:t> метод поэтапных открытий, т. е. четкого вычленения тем каждого урока и их неповторимость;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200" dirty="0"/>
              <a:t> метод единства восприятия и созидания (практической работы) на каждом уроке;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200" dirty="0" smtClean="0"/>
              <a:t>метод </a:t>
            </a:r>
            <a:r>
              <a:rPr lang="ru-RU" sz="2200" dirty="0"/>
              <a:t>широких ассоциаций;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200" dirty="0"/>
              <a:t> метод привлечения личного эмоционального, визуального и бытового опыта </a:t>
            </a:r>
            <a:r>
              <a:rPr lang="ru-RU" sz="2200" dirty="0" smtClean="0"/>
              <a:t>детей</a:t>
            </a:r>
            <a:endParaRPr lang="ru-RU" sz="2200" dirty="0"/>
          </a:p>
          <a:p>
            <a:r>
              <a:rPr lang="ru-RU" sz="2200" dirty="0"/>
              <a:t/>
            </a:r>
            <a:br>
              <a:rPr lang="ru-RU" sz="2200" dirty="0"/>
            </a:b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697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1113" y="764704"/>
            <a:ext cx="86409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Специфические методы  используемые на уроках ИЗО </a:t>
            </a:r>
          </a:p>
          <a:p>
            <a:endParaRPr lang="ru-RU" sz="2400" b="1" i="1" dirty="0">
              <a:solidFill>
                <a:srgbClr val="C00000"/>
              </a:solidFill>
            </a:endParaRPr>
          </a:p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Методы развития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наблюдательности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400" dirty="0"/>
              <a:t>-использование всех методов мотивации (эмоциональных, познавательных, </a:t>
            </a:r>
            <a:r>
              <a:rPr lang="ru-RU" sz="2400" dirty="0" smtClean="0"/>
              <a:t>социальных);</a:t>
            </a:r>
            <a:endParaRPr lang="ru-RU" sz="2400" dirty="0"/>
          </a:p>
          <a:p>
            <a:r>
              <a:rPr lang="ru-RU" sz="2400" dirty="0"/>
              <a:t>-наблюдение явлений, передающих общее содержание произведения;</a:t>
            </a:r>
          </a:p>
          <a:p>
            <a:r>
              <a:rPr lang="ru-RU" sz="2400" dirty="0"/>
              <a:t>-беседу о средствах выразительности произведения с последующим обсуждением рисунка;</a:t>
            </a:r>
          </a:p>
          <a:p>
            <a:r>
              <a:rPr lang="ru-RU" sz="2400" dirty="0"/>
              <a:t>-рассматривание картин, иллюстраций, отражающих рассматриваемые образы;</a:t>
            </a:r>
          </a:p>
          <a:p>
            <a:r>
              <a:rPr lang="ru-RU" sz="2400" dirty="0"/>
              <a:t>-рисование только на основе восприятия литературного или музыкального произведения;</a:t>
            </a:r>
          </a:p>
          <a:p>
            <a:r>
              <a:rPr lang="ru-RU" sz="2400" dirty="0"/>
              <a:t>-рисование с натуры картин, описанных в произведении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623077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173</TotalTime>
  <Words>928</Words>
  <Application>Microsoft Office PowerPoint</Application>
  <PresentationFormat>Экран (4:3)</PresentationFormat>
  <Paragraphs>106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Поток</vt:lpstr>
      <vt:lpstr>Целеполагание. Методы, приёмы и формы преподавания предметного содержания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Урок – выставка рисунка</vt:lpstr>
      <vt:lpstr>Урок – творческая мастерская</vt:lpstr>
      <vt:lpstr>Презентация PowerPoint</vt:lpstr>
      <vt:lpstr>Мастер – класс </vt:lpstr>
      <vt:lpstr>Приём создания  проблемной ситуации</vt:lpstr>
      <vt:lpstr>Проектная технология</vt:lpstr>
      <vt:lpstr>Проектная технология</vt:lpstr>
      <vt:lpstr>Урок - проект   «Украсим праздник своими руками»</vt:lpstr>
      <vt:lpstr>Совместная работа в парах и в группах</vt:lpstr>
      <vt:lpstr>Игровые технологии на уроках</vt:lpstr>
      <vt:lpstr>Урок - «Звёздный час»  (познавательная  игра   по изоискусству в 5 классе)</vt:lpstr>
      <vt:lpstr>Урок -викторина «Краски Осени» </vt:lpstr>
      <vt:lpstr> Урок - викторина</vt:lpstr>
      <vt:lpstr>Урок - творческая игра  «Новогодние узоры»  </vt:lpstr>
      <vt:lpstr>Приём составления синквейна  (технология критического мышления)</vt:lpstr>
      <vt:lpstr>Урок - парад новогодних масок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Методы, приёмы и формы преподавания предметного содержания</dc:title>
  <dc:creator>Алдатова Фатима</dc:creator>
  <cp:lastModifiedBy>Алдатова Фатима</cp:lastModifiedBy>
  <cp:revision>17</cp:revision>
  <dcterms:created xsi:type="dcterms:W3CDTF">2021-02-24T06:24:35Z</dcterms:created>
  <dcterms:modified xsi:type="dcterms:W3CDTF">2021-02-24T09:31:39Z</dcterms:modified>
</cp:coreProperties>
</file>